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65" r:id="rId3"/>
    <p:sldId id="257" r:id="rId4"/>
    <p:sldId id="269" r:id="rId5"/>
    <p:sldId id="258" r:id="rId6"/>
    <p:sldId id="267" r:id="rId7"/>
    <p:sldId id="268" r:id="rId8"/>
    <p:sldId id="266" r:id="rId9"/>
    <p:sldId id="260" r:id="rId10"/>
    <p:sldId id="262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007" autoAdjust="0"/>
  </p:normalViewPr>
  <p:slideViewPr>
    <p:cSldViewPr>
      <p:cViewPr varScale="1">
        <p:scale>
          <a:sx n="77" d="100"/>
          <a:sy n="7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45070422535201E-2"/>
          <c:y val="0.181186705875031"/>
          <c:w val="0.75234760267642597"/>
          <c:h val="0.809343794111149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DE4-4697-B0EF-5AB832B3E108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DE4-4697-B0EF-5AB832B3E108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DE4-4697-B0EF-5AB832B3E108}"/>
              </c:ext>
            </c:extLst>
          </c:dPt>
          <c:dLbls>
            <c:dLbl>
              <c:idx val="0"/>
              <c:layout>
                <c:manualLayout>
                  <c:x val="-9.0624574705939528E-2"/>
                  <c:y val="0.176901198387745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9520997375328"/>
                      <c:h val="0.176401441460597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DE4-4697-B0EF-5AB832B3E108}"/>
                </c:ext>
              </c:extLst>
            </c:dLbl>
            <c:dLbl>
              <c:idx val="1"/>
              <c:layout>
                <c:manualLayout>
                  <c:x val="2.9870961268078498E-2"/>
                  <c:y val="3.80734538464381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E4-4697-B0EF-5AB832B3E108}"/>
                </c:ext>
              </c:extLst>
            </c:dLbl>
            <c:dLbl>
              <c:idx val="2"/>
              <c:layout>
                <c:manualLayout>
                  <c:x val="0.13936679790026241"/>
                  <c:y val="-0.182557170705991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0098668222025"/>
                      <c:h val="0.264889483188439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DE4-4697-B0EF-5AB832B3E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Diabetes</c:v>
                </c:pt>
                <c:pt idx="1">
                  <c:v>Prediabetes</c:v>
                </c:pt>
                <c:pt idx="2">
                  <c:v>Non-diabetic or undiagnosed diabetes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9.6</c:v>
                </c:pt>
                <c:pt idx="1">
                  <c:v>7.4</c:v>
                </c:pt>
                <c:pt idx="2" formatCode="0.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E4-4697-B0EF-5AB832B3E10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597057016809"/>
          <c:y val="4.1325655188623807E-2"/>
          <c:w val="0.61325375551460326"/>
          <c:h val="0.64439456261997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1F497D"/>
            </a:solidFill>
          </c:spPr>
          <c:invertIfNegative val="0"/>
          <c:dLbls>
            <c:dLbl>
              <c:idx val="7"/>
              <c:spPr/>
              <c:txPr>
                <a:bodyPr/>
                <a:lstStyle/>
                <a:p>
                  <a:pPr>
                    <a:defRPr b="1" i="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AA7-4488-B5C7-EC2AF37FB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Stroke</c:v>
                </c:pt>
                <c:pt idx="1">
                  <c:v>Myocardial Infarction</c:v>
                </c:pt>
                <c:pt idx="2">
                  <c:v>Coronory Heart Disease</c:v>
                </c:pt>
                <c:pt idx="3">
                  <c:v>Racial/Ethnic Minority</c:v>
                </c:pt>
                <c:pt idx="4">
                  <c:v>High Blood Pressure </c:v>
                </c:pt>
                <c:pt idx="5">
                  <c:v>High Cholesterol </c:v>
                </c:pt>
                <c:pt idx="6">
                  <c:v>Physically Inactive**</c:v>
                </c:pt>
                <c:pt idx="7">
                  <c:v>Overweight or Obese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3.2</c:v>
                </c:pt>
                <c:pt idx="1">
                  <c:v>5.5</c:v>
                </c:pt>
                <c:pt idx="2">
                  <c:v>5.3</c:v>
                </c:pt>
                <c:pt idx="3">
                  <c:v>5.2</c:v>
                </c:pt>
                <c:pt idx="4">
                  <c:v>34.1</c:v>
                </c:pt>
                <c:pt idx="5">
                  <c:v>38.5</c:v>
                </c:pt>
                <c:pt idx="6">
                  <c:v>46.1</c:v>
                </c:pt>
                <c:pt idx="7">
                  <c:v>66.5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A7-4488-B5C7-EC2AF37FB9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Label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7"/>
              <c:layout>
                <c:manualLayout>
                  <c:x val="3.8313229463338358E-3"/>
                  <c:y val="2.4875621890547263E-3"/>
                </c:manualLayout>
              </c:layout>
              <c:tx>
                <c:rich>
                  <a:bodyPr rot="0"/>
                  <a:lstStyle/>
                  <a:p>
                    <a:pPr>
                      <a:defRPr b="1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Overweight or Obese</a:t>
                    </a:r>
                    <a:endParaRPr lang="en-US" dirty="0">
                      <a:solidFill>
                        <a:srgbClr val="C00000"/>
                      </a:solidFill>
                    </a:endParaRPr>
                  </a:p>
                </c:rich>
              </c:tx>
              <c:numFmt formatCode="@" sourceLinked="0"/>
              <c:spPr/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A7-4488-B5C7-EC2AF37FB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Stroke</c:v>
                </c:pt>
                <c:pt idx="1">
                  <c:v>Myocardial Infarction</c:v>
                </c:pt>
                <c:pt idx="2">
                  <c:v>Coronory Heart Disease</c:v>
                </c:pt>
                <c:pt idx="3">
                  <c:v>Racial/Ethnic Minority</c:v>
                </c:pt>
                <c:pt idx="4">
                  <c:v>High Blood Pressure </c:v>
                </c:pt>
                <c:pt idx="5">
                  <c:v>High Cholesterol </c:v>
                </c:pt>
                <c:pt idx="6">
                  <c:v>Physically Inactive**</c:v>
                </c:pt>
                <c:pt idx="7">
                  <c:v>Overweight or Obese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A7-4488-B5C7-EC2AF37FB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53664"/>
        <c:axId val="6767744"/>
      </c:barChart>
      <c:catAx>
        <c:axId val="6753664"/>
        <c:scaling>
          <c:orientation val="minMax"/>
        </c:scaling>
        <c:delete val="1"/>
        <c:axPos val="l"/>
        <c:numFmt formatCode="@" sourceLinked="0"/>
        <c:majorTickMark val="none"/>
        <c:minorTickMark val="none"/>
        <c:tickLblPos val="nextTo"/>
        <c:crossAx val="6767744"/>
        <c:crosses val="autoZero"/>
        <c:auto val="0"/>
        <c:lblAlgn val="ctr"/>
        <c:lblOffset val="100"/>
        <c:noMultiLvlLbl val="0"/>
      </c:catAx>
      <c:valAx>
        <c:axId val="6767744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6753664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Overall</c:v>
                </c:pt>
                <c:pt idx="1">
                  <c:v>18-39 years</c:v>
                </c:pt>
                <c:pt idx="2">
                  <c:v>40-70 years</c:v>
                </c:pt>
                <c:pt idx="3">
                  <c:v>70 years and over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 formatCode="General">
                  <c:v>58.6</c:v>
                </c:pt>
                <c:pt idx="1">
                  <c:v>38.5</c:v>
                </c:pt>
                <c:pt idx="2">
                  <c:v>66.2</c:v>
                </c:pt>
                <c:pt idx="3" formatCode="General">
                  <c:v>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7B-4A6E-B34A-7E514C586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58944"/>
        <c:axId val="8660480"/>
      </c:barChart>
      <c:catAx>
        <c:axId val="8658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0">
                <a:latin typeface="+mn-lt"/>
              </a:defRPr>
            </a:pPr>
            <a:endParaRPr lang="en-US"/>
          </a:p>
        </c:txPr>
        <c:crossAx val="8660480"/>
        <c:crosses val="autoZero"/>
        <c:auto val="1"/>
        <c:lblAlgn val="ctr"/>
        <c:lblOffset val="100"/>
        <c:noMultiLvlLbl val="0"/>
      </c:catAx>
      <c:valAx>
        <c:axId val="866048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+mn-lt"/>
              </a:defRPr>
            </a:pPr>
            <a:endParaRPr lang="en-US"/>
          </a:p>
        </c:txPr>
        <c:crossAx val="8658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 b="1">
          <a:latin typeface="Arial"/>
          <a:cs typeface="Arial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51456067991501"/>
          <c:y val="6.9872760470158626E-2"/>
          <c:w val="0.80586876640419902"/>
          <c:h val="0.82093768520870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18-39 years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Diagnosed Prediabetes</c:v>
                </c:pt>
                <c:pt idx="1">
                  <c:v>Recent diabetes testing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3.5</c:v>
                </c:pt>
                <c:pt idx="1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9-4A84-B28B-1F365D092A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40-70 years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Diagnosed Prediabetes</c:v>
                </c:pt>
                <c:pt idx="1">
                  <c:v>Recent diabetes testing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 formatCode="0.0">
                  <c:v>12</c:v>
                </c:pt>
                <c:pt idx="1">
                  <c:v>70.7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9-4A84-B28B-1F365D092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60736"/>
        <c:axId val="32408320"/>
      </c:barChart>
      <c:catAx>
        <c:axId val="31460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n-lt"/>
                <a:cs typeface="Arial"/>
              </a:defRPr>
            </a:pPr>
            <a:endParaRPr lang="en-US"/>
          </a:p>
        </c:txPr>
        <c:crossAx val="32408320"/>
        <c:crosses val="autoZero"/>
        <c:auto val="1"/>
        <c:lblAlgn val="ctr"/>
        <c:lblOffset val="100"/>
        <c:noMultiLvlLbl val="0"/>
      </c:catAx>
      <c:valAx>
        <c:axId val="32408320"/>
        <c:scaling>
          <c:orientation val="minMax"/>
          <c:max val="100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1460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9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0.31122</cdr:x>
      <cdr:y>0.73468</cdr:y>
    </cdr:from>
    <cdr:to>
      <cdr:x>0.35038</cdr:x>
      <cdr:y>0.80373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83745" y="2432156"/>
          <a:ext cx="211891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ea typeface="ＭＳ Ｐゴシック" pitchFamily="-123" charset="-128"/>
              <a:cs typeface="ＭＳ Ｐゴシック" pitchFamily="-123" charset="-128"/>
            </a:rPr>
            <a:t>†</a:t>
          </a:r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CA2BD707-8630-454F-A9E1-6DE6A925B8B1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370EA19B-D77A-4026-BDD3-D9C4F9F4C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1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EA19B-D77A-4026-BDD3-D9C4F9F4C5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EA19B-D77A-4026-BDD3-D9C4F9F4C5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08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EA19B-D77A-4026-BDD3-D9C4F9F4C5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99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EA19B-D77A-4026-BDD3-D9C4F9F4C5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76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EA19B-D77A-4026-BDD3-D9C4F9F4C5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49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EA19B-D77A-4026-BDD3-D9C4F9F4C5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EA19B-D77A-4026-BDD3-D9C4F9F4C5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92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3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8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8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8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1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90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8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9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3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62717-6AB9-4F00-ABDD-4AF76506855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6ED02-A0D3-4B4E-ACFA-847A49C86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8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diabetes/pdfs/data/statistics/national-diabetes-statistics-report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preventiveservicestaskforce.org/Page/Document/UpdateSummaryFinal/screening-for-abnormal-blood-glucose-and-type-2-diabet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  <a:cs typeface="Arial"/>
              </a:rPr>
              <a:t>Home Run Slides:</a:t>
            </a:r>
            <a:br>
              <a:rPr lang="en-US" b="1" dirty="0">
                <a:latin typeface="+mn-lt"/>
                <a:cs typeface="Arial"/>
              </a:rPr>
            </a:br>
            <a:r>
              <a:rPr lang="en-US" b="1" dirty="0">
                <a:latin typeface="+mn-lt"/>
                <a:cs typeface="Arial"/>
              </a:rPr>
              <a:t>Prediabetes Prevalence among High-Risk Groups in Maine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72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C00000"/>
                </a:solidFill>
                <a:latin typeface="+mn-lt"/>
                <a:cs typeface="Arial"/>
              </a:rPr>
              <a:t>Updated: 10/18/2017</a:t>
            </a:r>
          </a:p>
        </p:txBody>
      </p:sp>
    </p:spTree>
    <p:extLst>
      <p:ext uri="{BB962C8B-B14F-4D97-AF65-F5344CB8AC3E}">
        <p14:creationId xmlns:p14="http://schemas.microsoft.com/office/powerpoint/2010/main" val="30940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781512"/>
              </p:ext>
            </p:extLst>
          </p:nvPr>
        </p:nvGraphicFramePr>
        <p:xfrm>
          <a:off x="470364" y="2107206"/>
          <a:ext cx="5168436" cy="330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Left Bracket 18"/>
          <p:cNvSpPr/>
          <p:nvPr/>
        </p:nvSpPr>
        <p:spPr>
          <a:xfrm rot="5400000">
            <a:off x="4313305" y="2425733"/>
            <a:ext cx="176472" cy="50934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62789" y="2192923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atin typeface="Arial"/>
                <a:cs typeface="Arial"/>
              </a:rPr>
              <a:t>P</a:t>
            </a:r>
            <a:r>
              <a:rPr lang="en-US" sz="1600" b="1" dirty="0">
                <a:latin typeface="Arial"/>
                <a:cs typeface="Arial"/>
              </a:rPr>
              <a:t> &lt; 0.0001</a:t>
            </a:r>
          </a:p>
        </p:txBody>
      </p:sp>
      <p:sp>
        <p:nvSpPr>
          <p:cNvPr id="21" name="Left Bracket 20"/>
          <p:cNvSpPr/>
          <p:nvPr/>
        </p:nvSpPr>
        <p:spPr>
          <a:xfrm rot="5400000">
            <a:off x="2078782" y="4024564"/>
            <a:ext cx="176472" cy="50934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3109934" y="3065882"/>
            <a:ext cx="1046440" cy="6830692"/>
          </a:xfrm>
          <a:prstGeom prst="rect">
            <a:avLst/>
          </a:prstGeom>
          <a:noFill/>
        </p:spPr>
        <p:txBody>
          <a:bodyPr vert="vert" wrap="square">
            <a:spAutoFit/>
          </a:bodyPr>
          <a:lstStyle/>
          <a:p>
            <a:pPr>
              <a:defRPr/>
            </a:pPr>
            <a:r>
              <a:rPr lang="en-US" sz="1100" dirty="0">
                <a:ea typeface="ＭＳ Ｐゴシック" pitchFamily="-123" charset="-128"/>
                <a:cs typeface="ＭＳ Ｐゴシック" pitchFamily="-123" charset="-128"/>
              </a:rPr>
              <a:t>Source: U.S. Centers for Disease Control and Prevention (CDC), Behavioral Risk Factor Surveillance System (BRFSS), Maine 2014</a:t>
            </a:r>
          </a:p>
          <a:p>
            <a:pPr>
              <a:defRPr/>
            </a:pPr>
            <a:r>
              <a:rPr lang="en-US" sz="1100" dirty="0">
                <a:ea typeface="ＭＳ Ｐゴシック" pitchFamily="-123" charset="-128"/>
                <a:cs typeface="ＭＳ Ｐゴシック" pitchFamily="-123" charset="-128"/>
              </a:rPr>
              <a:t>*Data based on self-report of selected risk factor or cardiovascular disease outcome on BRFSS.</a:t>
            </a:r>
          </a:p>
          <a:p>
            <a:pPr>
              <a:defRPr/>
            </a:pPr>
            <a:r>
              <a:rPr lang="en-US" sz="1100" dirty="0">
                <a:ea typeface="ＭＳ Ｐゴシック" pitchFamily="-123" charset="-128"/>
                <a:cs typeface="ＭＳ Ｐゴシック" pitchFamily="-123" charset="-128"/>
              </a:rPr>
              <a:t>†Interpret with caution; based on an unweighted numerator(n) less than 50.</a:t>
            </a:r>
          </a:p>
          <a:p>
            <a:pPr>
              <a:defRPr/>
            </a:pPr>
            <a:endParaRPr lang="en-US" sz="1200" dirty="0">
              <a:ea typeface="ＭＳ Ｐゴシック" pitchFamily="-123" charset="-128"/>
              <a:cs typeface="ＭＳ Ｐゴシック" pitchFamily="-123" charset="-128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410200" y="2335225"/>
            <a:ext cx="3291541" cy="2541575"/>
            <a:chOff x="5486400" y="2106625"/>
            <a:chExt cx="3291541" cy="2541575"/>
          </a:xfrm>
        </p:grpSpPr>
        <p:sp>
          <p:nvSpPr>
            <p:cNvPr id="28" name="Rounded Rectangle 27"/>
            <p:cNvSpPr/>
            <p:nvPr/>
          </p:nvSpPr>
          <p:spPr>
            <a:xfrm>
              <a:off x="5486400" y="2209800"/>
              <a:ext cx="3276600" cy="24384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77541" y="2106625"/>
              <a:ext cx="3200400" cy="252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  <a:p>
              <a:r>
                <a:rPr lang="en-US" sz="2000" dirty="0">
                  <a:cs typeface="Arial"/>
                </a:rPr>
                <a:t>Young adults are </a:t>
              </a:r>
              <a:r>
                <a:rPr lang="en-US" sz="2000" b="1" dirty="0">
                  <a:solidFill>
                    <a:srgbClr val="C00000"/>
                  </a:solidFill>
                  <a:cs typeface="Arial"/>
                </a:rPr>
                <a:t>less likely </a:t>
              </a:r>
              <a:r>
                <a:rPr lang="en-US" sz="2000" dirty="0">
                  <a:cs typeface="Arial"/>
                </a:rPr>
                <a:t>than older adults to have:</a:t>
              </a:r>
            </a:p>
            <a:p>
              <a:endParaRPr lang="en-US" sz="2000" dirty="0">
                <a:cs typeface="Arial"/>
              </a:endParaRPr>
            </a:p>
            <a:p>
              <a:pPr marL="285750" indent="-285750">
                <a:buFontTx/>
                <a:buChar char="-"/>
              </a:pPr>
              <a:r>
                <a:rPr lang="en-US" sz="2000" dirty="0">
                  <a:cs typeface="Arial"/>
                </a:rPr>
                <a:t>Diagnosed prediabetes </a:t>
              </a:r>
            </a:p>
            <a:p>
              <a:endParaRPr lang="en-US" sz="2000" dirty="0">
                <a:cs typeface="Arial"/>
              </a:endParaRPr>
            </a:p>
            <a:p>
              <a:pPr marL="285750" indent="-285750">
                <a:buFontTx/>
                <a:buChar char="-"/>
              </a:pPr>
              <a:r>
                <a:rPr lang="en-US" sz="2000" dirty="0">
                  <a:cs typeface="Arial"/>
                </a:rPr>
                <a:t>Recent diabetes testing (within the past 3 years)</a:t>
              </a:r>
              <a:endParaRPr lang="en-US" sz="2000" dirty="0"/>
            </a:p>
          </p:txBody>
        </p:sp>
      </p:grp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683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+mn-lt"/>
                <a:cs typeface="Arial"/>
              </a:rPr>
              <a:t>Should We Target Overweight Young Adults for Diabetes Testing? 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82282" y="1143000"/>
            <a:ext cx="8763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41654" y="5482658"/>
            <a:ext cx="3340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cs typeface="Arial"/>
              </a:rPr>
              <a:t>Overweight or obese adults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116927" y="1761622"/>
            <a:ext cx="1524000" cy="369332"/>
            <a:chOff x="1066800" y="2006934"/>
            <a:chExt cx="1524000" cy="369332"/>
          </a:xfrm>
        </p:grpSpPr>
        <p:sp>
          <p:nvSpPr>
            <p:cNvPr id="34" name="Rectangle 33"/>
            <p:cNvSpPr/>
            <p:nvPr/>
          </p:nvSpPr>
          <p:spPr>
            <a:xfrm>
              <a:off x="1066800" y="2099846"/>
              <a:ext cx="1524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9200" y="2006934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/>
                </a:rPr>
                <a:t>18-39 years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681690" y="1752600"/>
            <a:ext cx="2209800" cy="369332"/>
            <a:chOff x="2743200" y="2006934"/>
            <a:chExt cx="2209800" cy="369332"/>
          </a:xfrm>
        </p:grpSpPr>
        <p:sp>
          <p:nvSpPr>
            <p:cNvPr id="35" name="Rectangle 34"/>
            <p:cNvSpPr/>
            <p:nvPr/>
          </p:nvSpPr>
          <p:spPr>
            <a:xfrm>
              <a:off x="2743200" y="2107536"/>
              <a:ext cx="1524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895599" y="2006934"/>
              <a:ext cx="2057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/>
                </a:rPr>
                <a:t>40-70 years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 rot="16200000">
            <a:off x="-743002" y="347293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Prevalence (%)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38690" y="3785865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/>
                <a:cs typeface="Arial"/>
              </a:rPr>
              <a:t>P &lt; 0.0001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63241" y="1732815"/>
            <a:ext cx="3382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For overweight or obese adults</a:t>
            </a:r>
          </a:p>
        </p:txBody>
      </p:sp>
    </p:spTree>
    <p:extLst>
      <p:ext uri="{BB962C8B-B14F-4D97-AF65-F5344CB8AC3E}">
        <p14:creationId xmlns:p14="http://schemas.microsoft.com/office/powerpoint/2010/main" val="34229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91" y="0"/>
            <a:ext cx="8707509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Prevalence of Prediabetes and Diabetes in Maine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772409"/>
              </p:ext>
            </p:extLst>
          </p:nvPr>
        </p:nvGraphicFramePr>
        <p:xfrm>
          <a:off x="1143000" y="72227"/>
          <a:ext cx="8229600" cy="4665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3672866" y="3032735"/>
            <a:ext cx="323165" cy="7059294"/>
          </a:xfrm>
          <a:prstGeom prst="rect">
            <a:avLst/>
          </a:prstGeom>
          <a:noFill/>
        </p:spPr>
        <p:txBody>
          <a:bodyPr vert="vert" wrap="square">
            <a:spAutoFit/>
          </a:bodyPr>
          <a:lstStyle/>
          <a:p>
            <a:pPr>
              <a:defRPr/>
            </a:pPr>
            <a:r>
              <a:rPr lang="en-US" sz="900" dirty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t>Source: U.S. Centers for Disease Control and Prevention, Behavioral Risk Factor Surveillance System (BRFSS), 2015.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4764122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Arial"/>
              </a:rPr>
              <a:t>Among Maine adults, 10% reported having been diagnosed with diabetes and 7% reported having been diagnosed with prediabetes.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000" b="1" dirty="0">
              <a:cs typeface="Arial"/>
            </a:endParaRPr>
          </a:p>
          <a:p>
            <a:pPr algn="ctr"/>
            <a:r>
              <a:rPr lang="en-US" sz="2000" b="1" dirty="0">
                <a:cs typeface="Arial"/>
              </a:rPr>
              <a:t>Though 83% of Mainers are non-diabetic, this percentage includes adults with undiagnosed diabetes or prediabetes.  </a:t>
            </a:r>
          </a:p>
        </p:txBody>
      </p:sp>
    </p:spTree>
    <p:extLst>
      <p:ext uri="{BB962C8B-B14F-4D97-AF65-F5344CB8AC3E}">
        <p14:creationId xmlns:p14="http://schemas.microsoft.com/office/powerpoint/2010/main" val="110675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061974"/>
              </p:ext>
            </p:extLst>
          </p:nvPr>
        </p:nvGraphicFramePr>
        <p:xfrm>
          <a:off x="1295400" y="1782349"/>
          <a:ext cx="7162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1" name="Group 90"/>
          <p:cNvGrpSpPr/>
          <p:nvPr/>
        </p:nvGrpSpPr>
        <p:grpSpPr>
          <a:xfrm>
            <a:off x="1351073" y="1378453"/>
            <a:ext cx="6457934" cy="4484313"/>
            <a:chOff x="1253889" y="927788"/>
            <a:chExt cx="6055113" cy="4484313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4022783" y="-1468983"/>
              <a:ext cx="615553" cy="5409095"/>
            </a:xfrm>
            <a:prstGeom prst="rect">
              <a:avLst/>
            </a:prstGeom>
            <a:noFill/>
          </p:spPr>
          <p:txBody>
            <a:bodyPr vert="vert" wrap="square"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latin typeface="+mj-lt"/>
                  <a:ea typeface="ＭＳ Ｐゴシック" pitchFamily="-123" charset="-128"/>
                  <a:cs typeface="ＭＳ Ｐゴシック" pitchFamily="-123" charset="-128"/>
                </a:rPr>
                <a:t>High-Risk Groups for Type 2 Diabetes by                                          Cardiovascular Disease Risk Factors and Outcomes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253889" y="1446481"/>
              <a:ext cx="5181035" cy="3965620"/>
              <a:chOff x="1219710" y="1446481"/>
              <a:chExt cx="5224102" cy="3965620"/>
            </a:xfrm>
          </p:grpSpPr>
          <p:sp>
            <p:nvSpPr>
              <p:cNvPr id="7" name="TextBox 6"/>
              <p:cNvSpPr txBox="1"/>
              <p:nvPr/>
            </p:nvSpPr>
            <p:spPr>
              <a:xfrm rot="16200000">
                <a:off x="5646801" y="4615089"/>
                <a:ext cx="369332" cy="1224691"/>
              </a:xfrm>
              <a:prstGeom prst="rect">
                <a:avLst/>
              </a:prstGeom>
              <a:noFill/>
            </p:spPr>
            <p:txBody>
              <a:bodyPr vert="vert" wrap="square">
                <a:spAutoFit/>
              </a:bodyPr>
              <a:lstStyle/>
              <a:p>
                <a:pPr>
                  <a:defRPr/>
                </a:pPr>
                <a:r>
                  <a:rPr lang="en-US" sz="1200" b="1" dirty="0">
                    <a:latin typeface="Arial" pitchFamily="-123" charset="0"/>
                    <a:ea typeface="ＭＳ Ｐゴシック" pitchFamily="-123" charset="-128"/>
                    <a:cs typeface="ＭＳ Ｐゴシック" pitchFamily="-123" charset="-128"/>
                  </a:rPr>
                  <a:t>Prevalence (%)</a:t>
                </a: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H="1">
                <a:off x="1589795" y="1446481"/>
                <a:ext cx="782" cy="33201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 rot="10800000">
                <a:off x="1222780" y="1781659"/>
                <a:ext cx="369332" cy="1436916"/>
              </a:xfrm>
              <a:prstGeom prst="rect">
                <a:avLst/>
              </a:prstGeom>
              <a:noFill/>
            </p:spPr>
            <p:txBody>
              <a:bodyPr vert="vert" wrap="square"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latin typeface="Arial" pitchFamily="-123" charset="0"/>
                    <a:ea typeface="ＭＳ Ｐゴシック" pitchFamily="-123" charset="-128"/>
                    <a:cs typeface="ＭＳ Ｐゴシック" pitchFamily="-123" charset="-128"/>
                  </a:rPr>
                  <a:t>Risk Factors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 rot="10800000">
                <a:off x="1219710" y="3505200"/>
                <a:ext cx="372402" cy="1284514"/>
              </a:xfrm>
              <a:prstGeom prst="rect">
                <a:avLst/>
              </a:prstGeom>
              <a:noFill/>
            </p:spPr>
            <p:txBody>
              <a:bodyPr vert="vert" wrap="square"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latin typeface="Arial" pitchFamily="-123" charset="0"/>
                    <a:ea typeface="ＭＳ Ｐゴシック" pitchFamily="-123" charset="-128"/>
                    <a:cs typeface="ＭＳ Ｐゴシック" pitchFamily="-123" charset="-128"/>
                  </a:rPr>
                  <a:t>Outcomes</a:t>
                </a:r>
              </a:p>
            </p:txBody>
          </p:sp>
        </p:grpSp>
        <p:cxnSp>
          <p:nvCxnSpPr>
            <p:cNvPr id="81" name="Straight Connector 80"/>
            <p:cNvCxnSpPr/>
            <p:nvPr/>
          </p:nvCxnSpPr>
          <p:spPr>
            <a:xfrm flipH="1">
              <a:off x="1256700" y="1446481"/>
              <a:ext cx="776" cy="33201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257476" y="998303"/>
              <a:ext cx="605152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/>
          <p:nvPr/>
        </p:nvSpPr>
        <p:spPr>
          <a:xfrm rot="16200000">
            <a:off x="3566082" y="2805365"/>
            <a:ext cx="600164" cy="7372913"/>
          </a:xfrm>
          <a:prstGeom prst="rect">
            <a:avLst/>
          </a:prstGeom>
          <a:noFill/>
        </p:spPr>
        <p:txBody>
          <a:bodyPr vert="vert" wrap="square">
            <a:spAutoFit/>
          </a:bodyPr>
          <a:lstStyle/>
          <a:p>
            <a:pPr>
              <a:defRPr/>
            </a:pPr>
            <a:r>
              <a:rPr lang="en-US" sz="900" dirty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t>Source: U.S. Centers for Disease Control and Prevention (CDC), Behavioral Risk Factor Surveillance System (BRFSS), 2015. </a:t>
            </a:r>
          </a:p>
          <a:p>
            <a:pPr>
              <a:defRPr/>
            </a:pPr>
            <a:r>
              <a:rPr lang="en-US" sz="900" dirty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t>*Data based on self-report of selected risk factor or cardiovascular disease outcome on BRFSS.</a:t>
            </a:r>
          </a:p>
          <a:p>
            <a:pPr>
              <a:defRPr/>
            </a:pPr>
            <a:r>
              <a:rPr lang="en-US" sz="900" dirty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t>**Non-adherence to current CDC-recommended aerobic guidelines.</a:t>
            </a: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4258399" y="-2321815"/>
            <a:ext cx="738664" cy="6342747"/>
          </a:xfrm>
          <a:prstGeom prst="rect">
            <a:avLst/>
          </a:prstGeom>
          <a:noFill/>
        </p:spPr>
        <p:txBody>
          <a:bodyPr vert="vert"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latin typeface="+mj-lt"/>
                <a:ea typeface="ＭＳ Ｐゴシック" pitchFamily="-123" charset="-128"/>
                <a:cs typeface="ＭＳ Ｐゴシック" pitchFamily="-123" charset="-128"/>
              </a:rPr>
              <a:t>Overweight or obese </a:t>
            </a:r>
            <a:r>
              <a:rPr lang="en-US" b="1" dirty="0">
                <a:latin typeface="+mj-lt"/>
                <a:ea typeface="ＭＳ Ｐゴシック" pitchFamily="-123" charset="-128"/>
                <a:cs typeface="ＭＳ Ｐゴシック" pitchFamily="-123" charset="-128"/>
              </a:rPr>
              <a:t>adults are the largest group at high risk for Type 2 diabetes at </a:t>
            </a:r>
            <a:r>
              <a:rPr lang="en-US" b="1" dirty="0">
                <a:solidFill>
                  <a:srgbClr val="C00000"/>
                </a:solidFill>
                <a:latin typeface="+mj-lt"/>
                <a:ea typeface="ＭＳ Ｐゴシック" pitchFamily="-123" charset="-128"/>
                <a:cs typeface="ＭＳ Ｐゴシック" pitchFamily="-123" charset="-128"/>
              </a:rPr>
              <a:t>66.5% of Maine adults</a:t>
            </a:r>
            <a:r>
              <a:rPr lang="en-US" b="1" dirty="0">
                <a:latin typeface="+mj-lt"/>
                <a:ea typeface="ＭＳ Ｐゴシック" pitchFamily="-123" charset="-128"/>
                <a:cs typeface="ＭＳ Ｐゴシック" pitchFamily="-123" charset="-128"/>
              </a:rPr>
              <a:t>.* 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429755" y="4038600"/>
            <a:ext cx="63959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11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cs typeface="Arial" panose="020B0604020202020204" pitchFamily="34" charset="0"/>
              </a:rPr>
              <a:t>Undiagnosed Diabetes in the U.S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5562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/>
              <a:t>Nationally, 30.3 million people (9.4% of U.S. population) have diabetes.</a:t>
            </a:r>
          </a:p>
          <a:p>
            <a:pPr marL="457200" lvl="1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r>
              <a:rPr lang="en-US" sz="3400" b="1" dirty="0"/>
              <a:t>Nearly a quarter (23.8%) of Americans with diabetes remain </a:t>
            </a:r>
            <a:r>
              <a:rPr lang="en-US" sz="3400" b="1" dirty="0">
                <a:solidFill>
                  <a:srgbClr val="C00000"/>
                </a:solidFill>
              </a:rPr>
              <a:t>undiagnosed.</a:t>
            </a:r>
            <a:endParaRPr lang="en-US" sz="3400" dirty="0"/>
          </a:p>
          <a:p>
            <a:pPr marL="0" indent="0">
              <a:buNone/>
            </a:pPr>
            <a:endParaRPr lang="en-US" dirty="0"/>
          </a:p>
          <a:p>
            <a:r>
              <a:rPr lang="en-US" sz="3400" b="1" dirty="0"/>
              <a:t>The true diabetes prevalence among Maine adults could be close to 12.5%.</a:t>
            </a:r>
          </a:p>
          <a:p>
            <a:pPr lvl="1"/>
            <a:r>
              <a:rPr lang="en-US" sz="3100" dirty="0"/>
              <a:t>We estimate that 101,400 Maine adults have diagnosed diabetes.</a:t>
            </a:r>
          </a:p>
          <a:p>
            <a:pPr lvl="1"/>
            <a:r>
              <a:rPr lang="en-US" sz="3100" dirty="0"/>
              <a:t>If 23.8% of all Maine adults with diabetes are undiagnosed, then there are an estimated 31,700 Maine adults with </a:t>
            </a:r>
            <a:r>
              <a:rPr lang="en-US" sz="3100" b="1" dirty="0">
                <a:solidFill>
                  <a:srgbClr val="C00000"/>
                </a:solidFill>
              </a:rPr>
              <a:t>undiagnosed diabetes.</a:t>
            </a:r>
            <a:endParaRPr lang="en-US" sz="31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500" b="1" dirty="0"/>
              <a:t>Source: </a:t>
            </a:r>
            <a:r>
              <a:rPr lang="en-US" sz="1500" dirty="0"/>
              <a:t>U.S. CDC National Center for Chronic Disease Prevention and Health Promotion, Division of Diabetes Translation. National Diabetes Statistics Report, 2017. Available at: </a:t>
            </a:r>
            <a:r>
              <a:rPr lang="en-US" sz="1500" dirty="0">
                <a:hlinkClick r:id="rId3"/>
              </a:rPr>
              <a:t>https://www.cdc.gov/diabetes/pdfs/data/statistics/national-diabetes-statistics-report.pdf</a:t>
            </a:r>
            <a:r>
              <a:rPr lang="en-US" sz="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319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903" y="5311168"/>
            <a:ext cx="880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Arial"/>
              </a:rPr>
              <a:t>Prevalence of diagnosed prediabetes is</a:t>
            </a:r>
            <a:r>
              <a:rPr lang="en-US" b="1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b="1" dirty="0">
                <a:cs typeface="Arial"/>
              </a:rPr>
              <a:t>highest among Mainers with a prior </a:t>
            </a:r>
            <a:r>
              <a:rPr lang="en-US" b="1" dirty="0">
                <a:solidFill>
                  <a:srgbClr val="C00000"/>
                </a:solidFill>
                <a:cs typeface="Arial"/>
              </a:rPr>
              <a:t>cardiovascular disease diagnosis</a:t>
            </a:r>
            <a:r>
              <a:rPr lang="en-US" b="1" dirty="0">
                <a:cs typeface="Arial"/>
              </a:rPr>
              <a:t>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216053"/>
              </p:ext>
            </p:extLst>
          </p:nvPr>
        </p:nvGraphicFramePr>
        <p:xfrm>
          <a:off x="2133600" y="1447800"/>
          <a:ext cx="4800600" cy="3666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Prevalence of Diagnosed Prediabetes</a:t>
                      </a: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9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High-Risk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Group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%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9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Heart Attack History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15.8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938">
                <a:tc>
                  <a:txBody>
                    <a:bodyPr/>
                    <a:lstStyle/>
                    <a:p>
                      <a:r>
                        <a:rPr lang="en-US" sz="14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Coronary</a:t>
                      </a:r>
                      <a:r>
                        <a:rPr lang="en-US" sz="1400" b="1" strike="noStrike" baseline="0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 Heart Disease History</a:t>
                      </a:r>
                      <a:endParaRPr lang="en-US" sz="1400" b="1" strike="noStrike" dirty="0">
                        <a:solidFill>
                          <a:srgbClr val="C00000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15.6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r>
                        <a:rPr lang="en-US" sz="1400" b="1" strike="noStrike" dirty="0">
                          <a:latin typeface="+mn-lt"/>
                          <a:cs typeface="Arial"/>
                        </a:rPr>
                        <a:t>High Blood Pressure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latin typeface="+mn-lt"/>
                          <a:cs typeface="Arial"/>
                        </a:rPr>
                        <a:t>12.8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High Cholesterol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12.3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r>
                        <a:rPr lang="en-US" sz="14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Stroke History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11.4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Overweight or obese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10.2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r>
                        <a:rPr lang="en-US" sz="1400" b="1" strike="noStrike" dirty="0">
                          <a:latin typeface="+mn-lt"/>
                          <a:cs typeface="Arial"/>
                        </a:rPr>
                        <a:t>Physically Inactive*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latin typeface="+mn-lt"/>
                          <a:cs typeface="Arial"/>
                        </a:rPr>
                        <a:t>9.5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751">
                <a:tc>
                  <a:txBody>
                    <a:bodyPr/>
                    <a:lstStyle/>
                    <a:p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Racial/Ethnic</a:t>
                      </a:r>
                      <a:r>
                        <a:rPr lang="en-US" sz="1400" b="1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Minority</a:t>
                      </a:r>
                      <a:endParaRPr lang="en-US" sz="1400" b="1" strike="noStrike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5.7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 rot="16200000">
            <a:off x="3331897" y="2797185"/>
            <a:ext cx="738664" cy="7059294"/>
          </a:xfrm>
          <a:prstGeom prst="rect">
            <a:avLst/>
          </a:prstGeom>
          <a:noFill/>
        </p:spPr>
        <p:txBody>
          <a:bodyPr vert="vert" wrap="square">
            <a:spAutoFit/>
          </a:bodyPr>
          <a:lstStyle/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Source: U.S. Centers for Disease Control and Prevention, Behavioral Risk Factor Surveillance System (BRFSS),Maine 2013 &amp; 2014.</a:t>
            </a:r>
          </a:p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*Data based on self-report of selected risk factor or cardiovascular disease outcome on BRFSS.</a:t>
            </a:r>
          </a:p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All data from 2014, except for high cholesterol, high blood pressure, and physical inactivity which are from 2013.</a:t>
            </a:r>
          </a:p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*Physical inactivity defined by CDC-recommended aerobic guidelines.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683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cs typeface="Arial"/>
              </a:rPr>
              <a:t>Prevalence of Diagnosed Prediabetes among High-Risk Groups for Type 2 Diabetes 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82282" y="1143000"/>
            <a:ext cx="8763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3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0"/>
            <a:ext cx="5299362" cy="6857999"/>
          </a:xfrm>
        </p:spPr>
      </p:pic>
    </p:spTree>
    <p:extLst>
      <p:ext uri="{BB962C8B-B14F-4D97-AF65-F5344CB8AC3E}">
        <p14:creationId xmlns:p14="http://schemas.microsoft.com/office/powerpoint/2010/main" val="2978955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618" y="0"/>
            <a:ext cx="5299362" cy="6857999"/>
          </a:xfrm>
        </p:spPr>
      </p:pic>
    </p:spTree>
    <p:extLst>
      <p:ext uri="{BB962C8B-B14F-4D97-AF65-F5344CB8AC3E}">
        <p14:creationId xmlns:p14="http://schemas.microsoft.com/office/powerpoint/2010/main" val="2871794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cs typeface="Arial" panose="020B0604020202020204" pitchFamily="34" charset="0"/>
              </a:rPr>
              <a:t>Diabetes Testing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>
                <a:cs typeface="Arial" panose="020B0604020202020204" pitchFamily="34" charset="0"/>
              </a:rPr>
              <a:t>The US Preventive Services Task Force (USPSTF) recommends screening for type 2 diabetes in asymptomatic adults aged 40 to 70 years who are overweight or obese.</a:t>
            </a:r>
          </a:p>
          <a:p>
            <a:endParaRPr lang="en-US" sz="3800" dirty="0">
              <a:cs typeface="Arial" panose="020B0604020202020204" pitchFamily="34" charset="0"/>
            </a:endParaRPr>
          </a:p>
          <a:p>
            <a:r>
              <a:rPr lang="en-US" sz="3800" dirty="0">
                <a:cs typeface="Arial" panose="020B0604020202020204" pitchFamily="34" charset="0"/>
              </a:rPr>
              <a:t>Clinicians should consider earlier screening in persons with 1 or more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Family history of diabetes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History of gestational diabetes or polycystic ovarian syndrome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Members of certain racial/ethnic groups</a:t>
            </a:r>
          </a:p>
          <a:p>
            <a:pPr lvl="2"/>
            <a:r>
              <a:rPr lang="en-US" sz="3200" dirty="0">
                <a:cs typeface="Arial" panose="020B0604020202020204" pitchFamily="34" charset="0"/>
              </a:rPr>
              <a:t>African Americans, American Indians or Alaskan Natives, Asian Americans, Hispanics or Latinos, or Native Hawaiians or Pacific Islanders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Source: October 2015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https://www.uspreventiveservicestaskforce.org/Page/Document/UpdateSummaryFinal/screening-for-abnormal-blood-glucose-and-type-2-diabetes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529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221380"/>
              </p:ext>
            </p:extLst>
          </p:nvPr>
        </p:nvGraphicFramePr>
        <p:xfrm>
          <a:off x="381000" y="2133600"/>
          <a:ext cx="39624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9200" y="16764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Arial"/>
              </a:rPr>
              <a:t>Recent diabetes testing by age group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096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cs typeface="Arial"/>
              </a:rPr>
              <a:t>Recent Diabetes Testing among High-Risk Groups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82282" y="1143000"/>
            <a:ext cx="8763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75935"/>
              </p:ext>
            </p:extLst>
          </p:nvPr>
        </p:nvGraphicFramePr>
        <p:xfrm>
          <a:off x="4648200" y="1292530"/>
          <a:ext cx="42970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5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Recent Diabetes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Testing by High-Risk Group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High-Risk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Group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% Adults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r>
                        <a:rPr lang="en-US" sz="1800" b="1" strike="noStrike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High Cholesterol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74.0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High Blood Pressure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73.9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Heart Attack History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71.9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Coronary</a:t>
                      </a:r>
                      <a:r>
                        <a:rPr lang="en-US" sz="1800" b="1" strike="noStrike" baseline="0" dirty="0">
                          <a:latin typeface="+mn-lt"/>
                          <a:cs typeface="Arial"/>
                        </a:rPr>
                        <a:t> Heart Disease History</a:t>
                      </a:r>
                      <a:endParaRPr lang="en-US" sz="1800" b="1" strike="noStrike" dirty="0">
                        <a:latin typeface="+mn-lt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71.7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Stroke History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latin typeface="+mn-lt"/>
                          <a:cs typeface="Arial"/>
                        </a:rPr>
                        <a:t>70.6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Overweight or obese</a:t>
                      </a:r>
                    </a:p>
                  </a:txBody>
                  <a:tcP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62.9</a:t>
                      </a:r>
                    </a:p>
                  </a:txBody>
                  <a:tcPr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Physically Inactive**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56.1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42">
                <a:tc>
                  <a:txBody>
                    <a:bodyPr/>
                    <a:lstStyle/>
                    <a:p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Racial/Ethnic</a:t>
                      </a:r>
                      <a:r>
                        <a:rPr lang="en-US" sz="1800" b="1" strike="noStrike" baseline="0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 Minority</a:t>
                      </a:r>
                      <a:endParaRPr lang="en-US" sz="1800" b="1" strike="noStrike" dirty="0">
                        <a:solidFill>
                          <a:srgbClr val="C00000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+mn-lt"/>
                          <a:cs typeface="Arial"/>
                        </a:rPr>
                        <a:t>49.5</a:t>
                      </a:r>
                    </a:p>
                  </a:txBody>
                  <a:tcPr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029940" y="5385954"/>
            <a:ext cx="6931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Arial"/>
              </a:rPr>
              <a:t>Recent diabetes testing is</a:t>
            </a:r>
            <a:r>
              <a:rPr lang="en-US" b="1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b="1" dirty="0">
                <a:solidFill>
                  <a:srgbClr val="C00000"/>
                </a:solidFill>
                <a:cs typeface="Arial"/>
              </a:rPr>
              <a:t>lowest</a:t>
            </a:r>
            <a:r>
              <a:rPr lang="en-US" b="1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b="1" dirty="0">
                <a:cs typeface="Arial"/>
              </a:rPr>
              <a:t>among overweight or obese, physically inactive, and racial/ethnic minority adults.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98356" y="319891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cs typeface="Arial"/>
              </a:rPr>
              <a:t>Prevalence</a:t>
            </a:r>
            <a:r>
              <a:rPr lang="en-US" sz="1400" b="1" dirty="0">
                <a:latin typeface="Arial"/>
                <a:cs typeface="Arial"/>
              </a:rPr>
              <a:t> (%)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684654" y="2461854"/>
            <a:ext cx="877163" cy="7897492"/>
          </a:xfrm>
          <a:prstGeom prst="rect">
            <a:avLst/>
          </a:prstGeom>
          <a:noFill/>
        </p:spPr>
        <p:txBody>
          <a:bodyPr vert="vert" wrap="square">
            <a:spAutoFit/>
          </a:bodyPr>
          <a:lstStyle/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Source: U.S. Centers for Disease Control and Prevention (CDC), Behavioral Risk Factor Surveillance System (BRFSS), Maine 2014</a:t>
            </a:r>
          </a:p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Recent diabetes testing is defined as having a diabetes test within the past three years.</a:t>
            </a:r>
          </a:p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 Data for physically inactive, high cholesterol, and high blood pressure was from 2013 BRFSS.</a:t>
            </a:r>
          </a:p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*Data based on self-report of selected risk factor or cardiovascular disease outcome on BRFSS.</a:t>
            </a:r>
          </a:p>
          <a:p>
            <a:pPr>
              <a:defRPr/>
            </a:pPr>
            <a:r>
              <a:rPr lang="en-US" sz="900" dirty="0">
                <a:ea typeface="ＭＳ Ｐゴシック" pitchFamily="-123" charset="-128"/>
                <a:cs typeface="ＭＳ Ｐゴシック" pitchFamily="-123" charset="-128"/>
              </a:rPr>
              <a:t>**Non-adherence to current CDC-recommended aerobic guidelines.</a:t>
            </a:r>
          </a:p>
        </p:txBody>
      </p:sp>
    </p:spTree>
    <p:extLst>
      <p:ext uri="{BB962C8B-B14F-4D97-AF65-F5344CB8AC3E}">
        <p14:creationId xmlns:p14="http://schemas.microsoft.com/office/powerpoint/2010/main" val="210453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3720</TotalTime>
  <Words>833</Words>
  <Application>Microsoft Office PowerPoint</Application>
  <PresentationFormat>On-screen Show (4:3)</PresentationFormat>
  <Paragraphs>122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Home Run Slides: Prediabetes Prevalence among High-Risk Groups in Maine</vt:lpstr>
      <vt:lpstr>Prevalence of Prediabetes and Diabetes in Maine</vt:lpstr>
      <vt:lpstr>PowerPoint Presentation</vt:lpstr>
      <vt:lpstr>Undiagnosed Diabetes in the U.S</vt:lpstr>
      <vt:lpstr>Prevalence of Diagnosed Prediabetes among High-Risk Groups for Type 2 Diabetes </vt:lpstr>
      <vt:lpstr>PowerPoint Presentation</vt:lpstr>
      <vt:lpstr>PowerPoint Presentation</vt:lpstr>
      <vt:lpstr>Diabetes Testing Guidelines</vt:lpstr>
      <vt:lpstr>Recent Diabetes Testing among High-Risk Groups</vt:lpstr>
      <vt:lpstr>Should We Target Overweight Young Adults for Diabetes Testing? 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Garrett, Tiana</dc:creator>
  <cp:lastModifiedBy>Pizzonia, Caitlin</cp:lastModifiedBy>
  <cp:revision>109</cp:revision>
  <cp:lastPrinted>2017-10-23T17:43:49Z</cp:lastPrinted>
  <dcterms:created xsi:type="dcterms:W3CDTF">2013-11-19T15:39:03Z</dcterms:created>
  <dcterms:modified xsi:type="dcterms:W3CDTF">2017-10-23T17:44:46Z</dcterms:modified>
</cp:coreProperties>
</file>